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Roboto Slab"/>
      <p:regular r:id="rId24"/>
      <p:bold r:id="rId25"/>
    </p:embeddedFont>
    <p:embeddedFont>
      <p:font typeface="Raleway"/>
      <p:regular r:id="rId26"/>
      <p:bold r:id="rId27"/>
      <p:italic r:id="rId28"/>
      <p:boldItalic r:id="rId29"/>
    </p:embeddedFont>
    <p:embeddedFont>
      <p:font typeface="Lato"/>
      <p:regular r:id="rId30"/>
      <p:bold r:id="rId31"/>
      <p:italic r:id="rId32"/>
      <p:boldItalic r:id="rId33"/>
    </p:embeddedFont>
    <p:embeddedFont>
      <p:font typeface="Lato Light"/>
      <p:regular r:id="rId34"/>
      <p:bold r:id="rId35"/>
      <p:italic r:id="rId36"/>
      <p:boldItalic r:id="rId37"/>
    </p:embeddedFont>
    <p:embeddedFont>
      <p:font typeface="Tahoma"/>
      <p:regular r:id="rId38"/>
      <p:bold r:id="rId39"/>
    </p:embeddedFont>
    <p:embeddedFont>
      <p:font typeface="Chelsea Market"/>
      <p:regular r:id="rId40"/>
    </p:embeddedFont>
    <p:embeddedFont>
      <p:font typeface="Roboto Slab Regular"/>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ChelseaMarket-regular.fntdata"/><Relationship Id="rId20" Type="http://schemas.openxmlformats.org/officeDocument/2006/relationships/slide" Target="slides/slide16.xml"/><Relationship Id="rId42" Type="http://schemas.openxmlformats.org/officeDocument/2006/relationships/font" Target="fonts/RobotoSlabRegular-bold.fntdata"/><Relationship Id="rId41" Type="http://schemas.openxmlformats.org/officeDocument/2006/relationships/font" Target="fonts/RobotoSlabRegular-regular.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Slab-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regular.fntdata"/><Relationship Id="rId25" Type="http://schemas.openxmlformats.org/officeDocument/2006/relationships/font" Target="fonts/RobotoSlab-bold.fntdata"/><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leway-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LatoLight-bold.fntdata"/><Relationship Id="rId12" Type="http://schemas.openxmlformats.org/officeDocument/2006/relationships/slide" Target="slides/slide8.xml"/><Relationship Id="rId34" Type="http://schemas.openxmlformats.org/officeDocument/2006/relationships/font" Target="fonts/LatoLight-regular.fntdata"/><Relationship Id="rId15" Type="http://schemas.openxmlformats.org/officeDocument/2006/relationships/slide" Target="slides/slide11.xml"/><Relationship Id="rId37" Type="http://schemas.openxmlformats.org/officeDocument/2006/relationships/font" Target="fonts/LatoLight-boldItalic.fntdata"/><Relationship Id="rId14" Type="http://schemas.openxmlformats.org/officeDocument/2006/relationships/slide" Target="slides/slide10.xml"/><Relationship Id="rId36" Type="http://schemas.openxmlformats.org/officeDocument/2006/relationships/font" Target="fonts/LatoLight-italic.fntdata"/><Relationship Id="rId17" Type="http://schemas.openxmlformats.org/officeDocument/2006/relationships/slide" Target="slides/slide13.xml"/><Relationship Id="rId39" Type="http://schemas.openxmlformats.org/officeDocument/2006/relationships/font" Target="fonts/Tahoma-bold.fntdata"/><Relationship Id="rId16" Type="http://schemas.openxmlformats.org/officeDocument/2006/relationships/slide" Target="slides/slide12.xml"/><Relationship Id="rId38" Type="http://schemas.openxmlformats.org/officeDocument/2006/relationships/font" Target="fonts/Tahom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6ee6bcd61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6ee6bcd6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6ee6bcd61c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6ee6bcd61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6ee6bcd61c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6ee6bcd61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6ee6bcd61c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6ee6bcd61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6ee6bcd61c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6ee6bcd61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6eba5a8ad9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6eba5a8ad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6eba5a8ad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6eba5a8a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Follow these directions if you want to download Ipractice on your home computer or tablet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6e9de20869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6e9de2086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to hit in reports: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Percentile ranks are nationally normed</a:t>
            </a:r>
            <a:endParaRPr/>
          </a:p>
          <a:p>
            <a:pPr indent="-317500" lvl="0" marL="457200" rtl="0" algn="l">
              <a:spcBef>
                <a:spcPts val="0"/>
              </a:spcBef>
              <a:spcAft>
                <a:spcPts val="0"/>
              </a:spcAft>
              <a:buSzPts val="1400"/>
              <a:buChar char="-"/>
            </a:pPr>
            <a:r>
              <a:rPr lang="en"/>
              <a:t>Subtests shown may be different</a:t>
            </a:r>
            <a:endParaRPr/>
          </a:p>
          <a:p>
            <a:pPr indent="-317500" lvl="0" marL="457200" rtl="0" algn="l">
              <a:spcBef>
                <a:spcPts val="0"/>
              </a:spcBef>
              <a:spcAft>
                <a:spcPts val="0"/>
              </a:spcAft>
              <a:buSzPts val="1400"/>
              <a:buChar char="-"/>
            </a:pPr>
            <a:r>
              <a:rPr lang="en"/>
              <a:t>Overall score includes spelling, comprehension, text fluency stands on its own </a:t>
            </a:r>
            <a:endParaRPr/>
          </a:p>
          <a:p>
            <a:pPr indent="-317500" lvl="0" marL="457200" rtl="0" algn="l">
              <a:spcBef>
                <a:spcPts val="0"/>
              </a:spcBef>
              <a:spcAft>
                <a:spcPts val="0"/>
              </a:spcAft>
              <a:buSzPts val="1400"/>
              <a:buChar char="-"/>
            </a:pPr>
            <a:r>
              <a:rPr lang="en"/>
              <a:t>The dots are the number of times a student has taken an assessment (updates in real time)</a:t>
            </a:r>
            <a:endParaRPr/>
          </a:p>
          <a:p>
            <a:pPr indent="-317500" lvl="0" marL="457200" rtl="0" algn="l">
              <a:spcBef>
                <a:spcPts val="0"/>
              </a:spcBef>
              <a:spcAft>
                <a:spcPts val="0"/>
              </a:spcAft>
              <a:buSzPts val="1400"/>
              <a:buChar char="-"/>
            </a:pPr>
            <a:r>
              <a:rPr lang="en"/>
              <a:t>THe line is the trend line to show growth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6eba5a8ad9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6eba5a8ad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6ee6bcd61c_0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6ee6bcd61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6e9de2086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6e9de208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6e9de20869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6e9de2086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6eba5a8ad9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6eba5a8ad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6eba5a8ad9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6eba5a8ad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6e9de20869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6e9de2086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6eba5a8ad9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6eba5a8ad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6e9de20869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6e9de2086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6eba5a8ad9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6eba5a8ad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directions on accessing the parent portal on your phone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5908250" y="4660825"/>
            <a:ext cx="605400" cy="605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081694" y="771271"/>
            <a:ext cx="774600" cy="774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420476" y="3612044"/>
            <a:ext cx="336900" cy="336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362484" y="1670133"/>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818461" y="1338692"/>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163989" y="4374525"/>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300611" y="99019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6" name="Google Shape;26;p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7" name="Google Shape;27;p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8" name="Google Shape;28;p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9" name="Google Shape;29;p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0" name="Google Shape;30;p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1" name="Google Shape;31;p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2" name="Google Shape;32;p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33" name="Google Shape;33;p2"/>
          <p:cNvSpPr txBox="1"/>
          <p:nvPr>
            <p:ph type="ctrTitle"/>
          </p:nvPr>
        </p:nvSpPr>
        <p:spPr>
          <a:xfrm>
            <a:off x="2757250" y="961350"/>
            <a:ext cx="3629400" cy="322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4" name="Google Shape;34;p2"/>
          <p:cNvSpPr/>
          <p:nvPr/>
        </p:nvSpPr>
        <p:spPr>
          <a:xfrm>
            <a:off x="2757247" y="861970"/>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509928" y="4757335"/>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5494851" y="4374527"/>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2">
    <p:spTree>
      <p:nvGrpSpPr>
        <p:cNvPr id="273"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fmla="val 7929"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1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Aqua">
  <p:cSld name="BLANK_1">
    <p:spTree>
      <p:nvGrpSpPr>
        <p:cNvPr id="30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12"/>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Yellow">
  <p:cSld name="BLANK_1_1">
    <p:spTree>
      <p:nvGrpSpPr>
        <p:cNvPr id="329"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1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Magenta">
  <p:cSld name="BLANK_1_1_1">
    <p:spTree>
      <p:nvGrpSpPr>
        <p:cNvPr id="357"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C4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37"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5908250" y="4660825"/>
            <a:ext cx="605400" cy="6054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2081694" y="771271"/>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6513651" y="1616690"/>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2420476" y="3612044"/>
            <a:ext cx="336900" cy="336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2362484" y="1670133"/>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6818461" y="1338692"/>
            <a:ext cx="93900" cy="93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6163989" y="4374525"/>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2300611" y="99019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5" name="Google Shape;55;p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6" name="Google Shape;56;p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7" name="Google Shape;57;p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8" name="Google Shape;58;p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9" name="Google Shape;59;p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 name="Google Shape;60;p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 name="Google Shape;61;p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3509928" y="4757335"/>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5494851" y="4374527"/>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txBox="1"/>
          <p:nvPr>
            <p:ph type="ctrTitle"/>
          </p:nvPr>
        </p:nvSpPr>
        <p:spPr>
          <a:xfrm>
            <a:off x="2886100" y="1888150"/>
            <a:ext cx="33717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000"/>
              <a:buNone/>
              <a:defRPr sz="3000">
                <a:solidFill>
                  <a:schemeClr val="accent1"/>
                </a:solidFill>
              </a:defRPr>
            </a:lvl1pPr>
            <a:lvl2pPr lvl="1" rtl="0" algn="ctr">
              <a:spcBef>
                <a:spcPts val="0"/>
              </a:spcBef>
              <a:spcAft>
                <a:spcPts val="0"/>
              </a:spcAft>
              <a:buClr>
                <a:schemeClr val="accent1"/>
              </a:buClr>
              <a:buSzPts val="3000"/>
              <a:buNone/>
              <a:defRPr sz="3000">
                <a:solidFill>
                  <a:schemeClr val="accent1"/>
                </a:solidFill>
              </a:defRPr>
            </a:lvl2pPr>
            <a:lvl3pPr lvl="2" rtl="0" algn="ctr">
              <a:spcBef>
                <a:spcPts val="0"/>
              </a:spcBef>
              <a:spcAft>
                <a:spcPts val="0"/>
              </a:spcAft>
              <a:buClr>
                <a:schemeClr val="accent1"/>
              </a:buClr>
              <a:buSzPts val="3000"/>
              <a:buNone/>
              <a:defRPr sz="3000">
                <a:solidFill>
                  <a:schemeClr val="accent1"/>
                </a:solidFill>
              </a:defRPr>
            </a:lvl3pPr>
            <a:lvl4pPr lvl="3" rtl="0" algn="ctr">
              <a:spcBef>
                <a:spcPts val="0"/>
              </a:spcBef>
              <a:spcAft>
                <a:spcPts val="0"/>
              </a:spcAft>
              <a:buClr>
                <a:schemeClr val="accent1"/>
              </a:buClr>
              <a:buSzPts val="3000"/>
              <a:buNone/>
              <a:defRPr sz="3000">
                <a:solidFill>
                  <a:schemeClr val="accent1"/>
                </a:solidFill>
              </a:defRPr>
            </a:lvl4pPr>
            <a:lvl5pPr lvl="4" rtl="0" algn="ctr">
              <a:spcBef>
                <a:spcPts val="0"/>
              </a:spcBef>
              <a:spcAft>
                <a:spcPts val="0"/>
              </a:spcAft>
              <a:buClr>
                <a:schemeClr val="accent1"/>
              </a:buClr>
              <a:buSzPts val="3000"/>
              <a:buNone/>
              <a:defRPr sz="3000">
                <a:solidFill>
                  <a:schemeClr val="accent1"/>
                </a:solidFill>
              </a:defRPr>
            </a:lvl5pPr>
            <a:lvl6pPr lvl="5" rtl="0" algn="ctr">
              <a:spcBef>
                <a:spcPts val="0"/>
              </a:spcBef>
              <a:spcAft>
                <a:spcPts val="0"/>
              </a:spcAft>
              <a:buClr>
                <a:schemeClr val="accent1"/>
              </a:buClr>
              <a:buSzPts val="3000"/>
              <a:buNone/>
              <a:defRPr sz="3000">
                <a:solidFill>
                  <a:schemeClr val="accent1"/>
                </a:solidFill>
              </a:defRPr>
            </a:lvl6pPr>
            <a:lvl7pPr lvl="6" rtl="0" algn="ctr">
              <a:spcBef>
                <a:spcPts val="0"/>
              </a:spcBef>
              <a:spcAft>
                <a:spcPts val="0"/>
              </a:spcAft>
              <a:buClr>
                <a:schemeClr val="accent1"/>
              </a:buClr>
              <a:buSzPts val="3000"/>
              <a:buNone/>
              <a:defRPr sz="3000">
                <a:solidFill>
                  <a:schemeClr val="accent1"/>
                </a:solidFill>
              </a:defRPr>
            </a:lvl7pPr>
            <a:lvl8pPr lvl="7" rtl="0" algn="ctr">
              <a:spcBef>
                <a:spcPts val="0"/>
              </a:spcBef>
              <a:spcAft>
                <a:spcPts val="0"/>
              </a:spcAft>
              <a:buClr>
                <a:schemeClr val="accent1"/>
              </a:buClr>
              <a:buSzPts val="3000"/>
              <a:buNone/>
              <a:defRPr sz="3000">
                <a:solidFill>
                  <a:schemeClr val="accent1"/>
                </a:solidFill>
              </a:defRPr>
            </a:lvl8pPr>
            <a:lvl9pPr lvl="8" rtl="0" algn="ctr">
              <a:spcBef>
                <a:spcPts val="0"/>
              </a:spcBef>
              <a:spcAft>
                <a:spcPts val="0"/>
              </a:spcAft>
              <a:buClr>
                <a:schemeClr val="accent1"/>
              </a:buClr>
              <a:buSzPts val="3000"/>
              <a:buNone/>
              <a:defRPr sz="3000">
                <a:solidFill>
                  <a:schemeClr val="accent1"/>
                </a:solidFill>
              </a:defRPr>
            </a:lvl9pPr>
          </a:lstStyle>
          <a:p/>
        </p:txBody>
      </p:sp>
      <p:sp>
        <p:nvSpPr>
          <p:cNvPr id="66" name="Google Shape;66;p3"/>
          <p:cNvSpPr txBox="1"/>
          <p:nvPr>
            <p:ph idx="1" type="subTitle"/>
          </p:nvPr>
        </p:nvSpPr>
        <p:spPr>
          <a:xfrm>
            <a:off x="2886100" y="2916252"/>
            <a:ext cx="33717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2000"/>
              <a:buNone/>
              <a:defRPr>
                <a:solidFill>
                  <a:schemeClr val="accent2"/>
                </a:solidFill>
              </a:defRPr>
            </a:lvl1pPr>
            <a:lvl2pPr lvl="1" rtl="0" algn="ctr">
              <a:spcBef>
                <a:spcPts val="1000"/>
              </a:spcBef>
              <a:spcAft>
                <a:spcPts val="0"/>
              </a:spcAft>
              <a:buClr>
                <a:schemeClr val="accent2"/>
              </a:buClr>
              <a:buSzPts val="3000"/>
              <a:buNone/>
              <a:defRPr sz="3000">
                <a:solidFill>
                  <a:schemeClr val="accent2"/>
                </a:solidFill>
              </a:defRPr>
            </a:lvl2pPr>
            <a:lvl3pPr lvl="2" rtl="0" algn="ctr">
              <a:spcBef>
                <a:spcPts val="1000"/>
              </a:spcBef>
              <a:spcAft>
                <a:spcPts val="0"/>
              </a:spcAft>
              <a:buClr>
                <a:schemeClr val="accent2"/>
              </a:buClr>
              <a:buSzPts val="3000"/>
              <a:buNone/>
              <a:defRPr sz="3000">
                <a:solidFill>
                  <a:schemeClr val="accent2"/>
                </a:solidFill>
              </a:defRPr>
            </a:lvl3pPr>
            <a:lvl4pPr lvl="3" rtl="0" algn="ctr">
              <a:spcBef>
                <a:spcPts val="1000"/>
              </a:spcBef>
              <a:spcAft>
                <a:spcPts val="0"/>
              </a:spcAft>
              <a:buClr>
                <a:schemeClr val="accent2"/>
              </a:buClr>
              <a:buSzPts val="3000"/>
              <a:buNone/>
              <a:defRPr sz="3000">
                <a:solidFill>
                  <a:schemeClr val="accent2"/>
                </a:solidFill>
              </a:defRPr>
            </a:lvl4pPr>
            <a:lvl5pPr lvl="4" rtl="0" algn="ctr">
              <a:spcBef>
                <a:spcPts val="1000"/>
              </a:spcBef>
              <a:spcAft>
                <a:spcPts val="0"/>
              </a:spcAft>
              <a:buClr>
                <a:schemeClr val="accent2"/>
              </a:buClr>
              <a:buSzPts val="3000"/>
              <a:buNone/>
              <a:defRPr sz="3000">
                <a:solidFill>
                  <a:schemeClr val="accent2"/>
                </a:solidFill>
              </a:defRPr>
            </a:lvl5pPr>
            <a:lvl6pPr lvl="5" rtl="0" algn="ctr">
              <a:spcBef>
                <a:spcPts val="1000"/>
              </a:spcBef>
              <a:spcAft>
                <a:spcPts val="0"/>
              </a:spcAft>
              <a:buClr>
                <a:schemeClr val="accent2"/>
              </a:buClr>
              <a:buSzPts val="3000"/>
              <a:buNone/>
              <a:defRPr sz="3000">
                <a:solidFill>
                  <a:schemeClr val="accent2"/>
                </a:solidFill>
              </a:defRPr>
            </a:lvl6pPr>
            <a:lvl7pPr lvl="6" rtl="0" algn="ctr">
              <a:spcBef>
                <a:spcPts val="1000"/>
              </a:spcBef>
              <a:spcAft>
                <a:spcPts val="0"/>
              </a:spcAft>
              <a:buClr>
                <a:schemeClr val="accent2"/>
              </a:buClr>
              <a:buSzPts val="3000"/>
              <a:buNone/>
              <a:defRPr sz="3000">
                <a:solidFill>
                  <a:schemeClr val="accent2"/>
                </a:solidFill>
              </a:defRPr>
            </a:lvl7pPr>
            <a:lvl8pPr lvl="7" rtl="0" algn="ctr">
              <a:spcBef>
                <a:spcPts val="1000"/>
              </a:spcBef>
              <a:spcAft>
                <a:spcPts val="0"/>
              </a:spcAft>
              <a:buClr>
                <a:schemeClr val="accent2"/>
              </a:buClr>
              <a:buSzPts val="3000"/>
              <a:buNone/>
              <a:defRPr sz="3000">
                <a:solidFill>
                  <a:schemeClr val="accent2"/>
                </a:solidFill>
              </a:defRPr>
            </a:lvl8pPr>
            <a:lvl9pPr lvl="8" rtl="0" algn="ctr">
              <a:spcBef>
                <a:spcPts val="1000"/>
              </a:spcBef>
              <a:spcAft>
                <a:spcPts val="1000"/>
              </a:spcAft>
              <a:buClr>
                <a:schemeClr val="accent2"/>
              </a:buClr>
              <a:buSzPts val="3000"/>
              <a:buNone/>
              <a:defRPr sz="3000">
                <a:solidFill>
                  <a:schemeClr val="accent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67"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4982150" y="734775"/>
            <a:ext cx="774600" cy="774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3469949" y="810973"/>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5395528" y="-85690"/>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8079301" y="4416226"/>
            <a:ext cx="879300" cy="8793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8896576" y="4123321"/>
            <a:ext cx="292800" cy="2928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7800547" y="465330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8471997" y="4203227"/>
            <a:ext cx="93900" cy="93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528659" y="350927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8327788" y="4664713"/>
            <a:ext cx="382244" cy="38224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4"/>
          <p:cNvSpPr txBox="1"/>
          <p:nvPr>
            <p:ph idx="1" type="body"/>
          </p:nvPr>
        </p:nvSpPr>
        <p:spPr>
          <a:xfrm>
            <a:off x="1242275" y="1704600"/>
            <a:ext cx="66597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Clr>
                <a:schemeClr val="dk1"/>
              </a:buClr>
              <a:buSzPts val="3000"/>
              <a:buChar char="○"/>
              <a:defRPr i="1" sz="3000"/>
            </a:lvl1pPr>
            <a:lvl2pPr indent="-419100" lvl="1" marL="914400" rtl="0" algn="ctr">
              <a:spcBef>
                <a:spcPts val="1000"/>
              </a:spcBef>
              <a:spcAft>
                <a:spcPts val="0"/>
              </a:spcAft>
              <a:buClr>
                <a:schemeClr val="dk1"/>
              </a:buClr>
              <a:buSzPts val="3000"/>
              <a:buChar char="◦"/>
              <a:defRPr i="1" sz="3000"/>
            </a:lvl2pPr>
            <a:lvl3pPr indent="-419100" lvl="2" marL="1371600" rtl="0" algn="ctr">
              <a:spcBef>
                <a:spcPts val="1000"/>
              </a:spcBef>
              <a:spcAft>
                <a:spcPts val="0"/>
              </a:spcAft>
              <a:buClr>
                <a:schemeClr val="dk1"/>
              </a:buClr>
              <a:buSzPts val="3000"/>
              <a:buChar char="◦"/>
              <a:defRPr i="1" sz="3000"/>
            </a:lvl3pPr>
            <a:lvl4pPr indent="-419100" lvl="3" marL="1828800" rtl="0" algn="ctr">
              <a:spcBef>
                <a:spcPts val="1000"/>
              </a:spcBef>
              <a:spcAft>
                <a:spcPts val="0"/>
              </a:spcAft>
              <a:buSzPts val="3000"/>
              <a:buChar char="◦"/>
              <a:defRPr i="1" sz="3000"/>
            </a:lvl4pPr>
            <a:lvl5pPr indent="-419100" lvl="4" marL="2286000" rtl="0" algn="ctr">
              <a:spcBef>
                <a:spcPts val="1000"/>
              </a:spcBef>
              <a:spcAft>
                <a:spcPts val="0"/>
              </a:spcAft>
              <a:buSzPts val="3000"/>
              <a:buChar char="◦"/>
              <a:defRPr i="1" sz="3000"/>
            </a:lvl5pPr>
            <a:lvl6pPr indent="-419100" lvl="5" marL="2743200" rtl="0" algn="ctr">
              <a:spcBef>
                <a:spcPts val="1000"/>
              </a:spcBef>
              <a:spcAft>
                <a:spcPts val="0"/>
              </a:spcAft>
              <a:buSzPts val="3000"/>
              <a:buChar char="◦"/>
              <a:defRPr i="1" sz="3000"/>
            </a:lvl6pPr>
            <a:lvl7pPr indent="-419100" lvl="6" marL="3200400" rtl="0" algn="ctr">
              <a:spcBef>
                <a:spcPts val="1000"/>
              </a:spcBef>
              <a:spcAft>
                <a:spcPts val="0"/>
              </a:spcAft>
              <a:buSzPts val="3000"/>
              <a:buChar char="◦"/>
              <a:defRPr i="1" sz="3000"/>
            </a:lvl7pPr>
            <a:lvl8pPr indent="-419100" lvl="7" marL="3657600" rtl="0" algn="ctr">
              <a:spcBef>
                <a:spcPts val="1000"/>
              </a:spcBef>
              <a:spcAft>
                <a:spcPts val="0"/>
              </a:spcAft>
              <a:buSzPts val="3000"/>
              <a:buChar char="◦"/>
              <a:defRPr i="1" sz="3000"/>
            </a:lvl8pPr>
            <a:lvl9pPr indent="-419100" lvl="8" marL="4114800" algn="ctr">
              <a:spcBef>
                <a:spcPts val="1000"/>
              </a:spcBef>
              <a:spcAft>
                <a:spcPts val="1000"/>
              </a:spcAft>
              <a:buSzPts val="3000"/>
              <a:buChar char="◦"/>
              <a:defRPr i="1" sz="3000"/>
            </a:lvl9pPr>
          </a:lstStyle>
          <a:p/>
        </p:txBody>
      </p:sp>
      <p:sp>
        <p:nvSpPr>
          <p:cNvPr id="95" name="Google Shape;95;p4"/>
          <p:cNvSpPr txBox="1"/>
          <p:nvPr/>
        </p:nvSpPr>
        <p:spPr>
          <a:xfrm>
            <a:off x="3593400" y="893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rPr>
              <a:t>“</a:t>
            </a:r>
            <a:endParaRPr b="1" sz="9600">
              <a:solidFill>
                <a:srgbClr val="FFFFFF"/>
              </a:solidFill>
            </a:endParaRPr>
          </a:p>
        </p:txBody>
      </p:sp>
      <p:sp>
        <p:nvSpPr>
          <p:cNvPr id="96" name="Google Shape;96;p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97"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5"/>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25" name="Google Shape;125;p5"/>
          <p:cNvSpPr txBox="1"/>
          <p:nvPr>
            <p:ph idx="1" type="body"/>
          </p:nvPr>
        </p:nvSpPr>
        <p:spPr>
          <a:xfrm>
            <a:off x="2901875" y="1033400"/>
            <a:ext cx="5292300" cy="3267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a:lvl1pPr>
            <a:lvl2pPr indent="-355600" lvl="1" marL="914400">
              <a:spcBef>
                <a:spcPts val="1000"/>
              </a:spcBef>
              <a:spcAft>
                <a:spcPts val="0"/>
              </a:spcAft>
              <a:buSzPts val="2000"/>
              <a:buChar char="◦"/>
              <a:defRPr/>
            </a:lvl2pPr>
            <a:lvl3pPr indent="-355600" lvl="2" marL="1371600">
              <a:spcBef>
                <a:spcPts val="1000"/>
              </a:spcBef>
              <a:spcAft>
                <a:spcPts val="0"/>
              </a:spcAft>
              <a:buSzPts val="2000"/>
              <a:buChar char="◦"/>
              <a:defRPr/>
            </a:lvl3pPr>
            <a:lvl4pPr indent="-355600" lvl="3" marL="1828800">
              <a:spcBef>
                <a:spcPts val="1000"/>
              </a:spcBef>
              <a:spcAft>
                <a:spcPts val="0"/>
              </a:spcAft>
              <a:buSzPts val="2000"/>
              <a:buChar char="◦"/>
              <a:defRPr/>
            </a:lvl4pPr>
            <a:lvl5pPr indent="-355600" lvl="4" marL="2286000">
              <a:spcBef>
                <a:spcPts val="1000"/>
              </a:spcBef>
              <a:spcAft>
                <a:spcPts val="0"/>
              </a:spcAft>
              <a:buSzPts val="2000"/>
              <a:buChar char="◦"/>
              <a:defRPr/>
            </a:lvl5pPr>
            <a:lvl6pPr indent="-355600" lvl="5" marL="2743200">
              <a:spcBef>
                <a:spcPts val="1000"/>
              </a:spcBef>
              <a:spcAft>
                <a:spcPts val="0"/>
              </a:spcAft>
              <a:buSzPts val="2000"/>
              <a:buChar char="◦"/>
              <a:defRPr/>
            </a:lvl6pPr>
            <a:lvl7pPr indent="-355600" lvl="6" marL="3200400">
              <a:spcBef>
                <a:spcPts val="1000"/>
              </a:spcBef>
              <a:spcAft>
                <a:spcPts val="0"/>
              </a:spcAft>
              <a:buSzPts val="2000"/>
              <a:buChar char="◦"/>
              <a:defRPr/>
            </a:lvl7pPr>
            <a:lvl8pPr indent="-355600" lvl="7" marL="3657600">
              <a:spcBef>
                <a:spcPts val="1000"/>
              </a:spcBef>
              <a:spcAft>
                <a:spcPts val="0"/>
              </a:spcAft>
              <a:buSzPts val="2000"/>
              <a:buChar char="◦"/>
              <a:defRPr/>
            </a:lvl8pPr>
            <a:lvl9pPr indent="-355600" lvl="8" marL="4114800">
              <a:spcBef>
                <a:spcPts val="1000"/>
              </a:spcBef>
              <a:spcAft>
                <a:spcPts val="1000"/>
              </a:spcAft>
              <a:buSzPts val="2000"/>
              <a:buChar char="◦"/>
              <a:defRPr/>
            </a:lvl9pPr>
          </a:lstStyle>
          <a:p/>
        </p:txBody>
      </p:sp>
      <p:sp>
        <p:nvSpPr>
          <p:cNvPr id="126" name="Google Shape;126;p5"/>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27"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6"/>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55" name="Google Shape;155;p6"/>
          <p:cNvSpPr txBox="1"/>
          <p:nvPr>
            <p:ph idx="1" type="body"/>
          </p:nvPr>
        </p:nvSpPr>
        <p:spPr>
          <a:xfrm>
            <a:off x="2830925" y="1200150"/>
            <a:ext cx="2516400" cy="3120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156" name="Google Shape;156;p6"/>
          <p:cNvSpPr txBox="1"/>
          <p:nvPr>
            <p:ph idx="2" type="body"/>
          </p:nvPr>
        </p:nvSpPr>
        <p:spPr>
          <a:xfrm>
            <a:off x="5651044" y="1200150"/>
            <a:ext cx="2671500" cy="3120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157" name="Google Shape;157;p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58"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7"/>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86" name="Google Shape;186;p7"/>
          <p:cNvSpPr txBox="1"/>
          <p:nvPr>
            <p:ph idx="1" type="body"/>
          </p:nvPr>
        </p:nvSpPr>
        <p:spPr>
          <a:xfrm>
            <a:off x="2683000" y="1428750"/>
            <a:ext cx="1858800" cy="27393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7" name="Google Shape;187;p7"/>
          <p:cNvSpPr txBox="1"/>
          <p:nvPr>
            <p:ph idx="2" type="body"/>
          </p:nvPr>
        </p:nvSpPr>
        <p:spPr>
          <a:xfrm>
            <a:off x="4637114" y="1428750"/>
            <a:ext cx="1858800" cy="27393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8" name="Google Shape;188;p7"/>
          <p:cNvSpPr txBox="1"/>
          <p:nvPr>
            <p:ph idx="3" type="body"/>
          </p:nvPr>
        </p:nvSpPr>
        <p:spPr>
          <a:xfrm>
            <a:off x="6591228" y="1428750"/>
            <a:ext cx="1858800" cy="27393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9" name="Google Shape;189;p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0"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8"/>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18" name="Google Shape;218;p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19"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p:nvPr/>
        </p:nvSpPr>
        <p:spPr>
          <a:xfrm>
            <a:off x="794200" y="78224"/>
            <a:ext cx="141600" cy="1416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a:off x="8079301" y="377626"/>
            <a:ext cx="879300" cy="8793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8924303" y="119381"/>
            <a:ext cx="292800" cy="2928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a:off x="7724347" y="76710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a:off x="8923937" y="451941"/>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
          <p:cNvSpPr/>
          <p:nvPr/>
        </p:nvSpPr>
        <p:spPr>
          <a:xfrm>
            <a:off x="528659" y="-124724"/>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a:off x="8327788" y="626113"/>
            <a:ext cx="382244" cy="38224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9"/>
          <p:cNvSpPr txBox="1"/>
          <p:nvPr>
            <p:ph idx="1" type="body"/>
          </p:nvPr>
        </p:nvSpPr>
        <p:spPr>
          <a:xfrm>
            <a:off x="457200" y="41777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1000"/>
              </a:spcAft>
              <a:buSzPts val="1400"/>
              <a:buNone/>
              <a:defRPr sz="1400"/>
            </a:lvl1pPr>
          </a:lstStyle>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9"/>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5"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0"/>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0"/>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1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901875" y="1033400"/>
            <a:ext cx="5292300" cy="3267300"/>
          </a:xfrm>
          <a:prstGeom prst="rect">
            <a:avLst/>
          </a:prstGeom>
          <a:noFill/>
          <a:ln>
            <a:noFill/>
          </a:ln>
        </p:spPr>
        <p:txBody>
          <a:bodyPr anchorCtr="0" anchor="t" bIns="91425" lIns="91425" spcFirstLastPara="1" rIns="91425" wrap="square" tIns="91425">
            <a:noAutofit/>
          </a:bodyPr>
          <a:lstStyle>
            <a:lvl1pPr indent="-355600" lvl="0" marL="4572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indent="-355600" lvl="1" marL="9144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indent="-355600" lvl="2" marL="1371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indent="-355600" lvl="3" marL="18288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indent="-355600" lvl="4" marL="22860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indent="-355600" lvl="5" marL="27432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indent="-355600" lvl="6" marL="32004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indent="-355600" lvl="7" marL="3657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indent="-355600" lvl="8" marL="41148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p:txBody>
      </p:sp>
      <p:sp>
        <p:nvSpPr>
          <p:cNvPr id="7" name="Google Shape;7;p1"/>
          <p:cNvSpPr txBox="1"/>
          <p:nvPr>
            <p:ph type="title"/>
          </p:nvPr>
        </p:nvSpPr>
        <p:spPr>
          <a:xfrm>
            <a:off x="144075" y="559475"/>
            <a:ext cx="2142000" cy="26304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p:txBody>
      </p:sp>
      <p:sp>
        <p:nvSpPr>
          <p:cNvPr id="8" name="Google Shape;8;p1"/>
          <p:cNvSpPr txBox="1"/>
          <p:nvPr>
            <p:ph idx="12" type="sldNum"/>
          </p:nvPr>
        </p:nvSpPr>
        <p:spPr>
          <a:xfrm>
            <a:off x="8117984" y="418063"/>
            <a:ext cx="548700" cy="393600"/>
          </a:xfrm>
          <a:prstGeom prst="rect">
            <a:avLst/>
          </a:prstGeom>
          <a:noFill/>
          <a:ln>
            <a:noFill/>
          </a:ln>
        </p:spPr>
        <p:txBody>
          <a:bodyPr anchorCtr="0" anchor="ctr" bIns="91425" lIns="91425" spcFirstLastPara="1" rIns="91425" wrap="square" tIns="91425">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www.istation.com/NorthCarolina/Home"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15"/>
          <p:cNvSpPr txBox="1"/>
          <p:nvPr>
            <p:ph type="ctrTitle"/>
          </p:nvPr>
        </p:nvSpPr>
        <p:spPr>
          <a:xfrm>
            <a:off x="2757250" y="961350"/>
            <a:ext cx="3629400" cy="322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Istation for Parents</a:t>
            </a:r>
            <a:endParaRPr/>
          </a:p>
        </p:txBody>
      </p:sp>
      <p:sp>
        <p:nvSpPr>
          <p:cNvPr id="390" name="Google Shape;390;p15"/>
          <p:cNvSpPr txBox="1"/>
          <p:nvPr/>
        </p:nvSpPr>
        <p:spPr>
          <a:xfrm>
            <a:off x="4216875" y="4646600"/>
            <a:ext cx="4861500" cy="4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C4067"/>
                </a:solidFill>
                <a:latin typeface="Chelsea Market"/>
                <a:ea typeface="Chelsea Market"/>
                <a:cs typeface="Chelsea Market"/>
                <a:sym typeface="Chelsea Market"/>
              </a:rPr>
              <a:t>Created by Sarah Mailhot, Swift Creek Elementary</a:t>
            </a:r>
            <a:endParaRPr>
              <a:solidFill>
                <a:srgbClr val="FC4067"/>
              </a:solidFill>
              <a:latin typeface="Chelsea Market"/>
              <a:ea typeface="Chelsea Market"/>
              <a:cs typeface="Chelsea Market"/>
              <a:sym typeface="Chelsea Marke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24"/>
          <p:cNvSpPr txBox="1"/>
          <p:nvPr>
            <p:ph idx="1" type="body"/>
          </p:nvPr>
        </p:nvSpPr>
        <p:spPr>
          <a:xfrm>
            <a:off x="457200" y="1571203"/>
            <a:ext cx="8229600" cy="31260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sz="4800">
                <a:latin typeface="Chelsea Market"/>
                <a:ea typeface="Chelsea Market"/>
                <a:cs typeface="Chelsea Market"/>
                <a:sym typeface="Chelsea Market"/>
              </a:rPr>
              <a:t>Go to:</a:t>
            </a:r>
            <a:endParaRPr sz="4800">
              <a:latin typeface="Chelsea Market"/>
              <a:ea typeface="Chelsea Market"/>
              <a:cs typeface="Chelsea Market"/>
              <a:sym typeface="Chelsea Market"/>
            </a:endParaRPr>
          </a:p>
          <a:p>
            <a:pPr indent="0" lvl="0" marL="0" rtl="0" algn="ctr">
              <a:spcBef>
                <a:spcPts val="1000"/>
              </a:spcBef>
              <a:spcAft>
                <a:spcPts val="1000"/>
              </a:spcAft>
              <a:buNone/>
            </a:pPr>
            <a:r>
              <a:rPr lang="en" sz="4800">
                <a:latin typeface="Chelsea Market"/>
                <a:ea typeface="Chelsea Market"/>
                <a:cs typeface="Chelsea Market"/>
                <a:sym typeface="Chelsea Market"/>
              </a:rPr>
              <a:t>secure.istation.com</a:t>
            </a:r>
            <a:endParaRPr sz="4800">
              <a:latin typeface="Chelsea Market"/>
              <a:ea typeface="Chelsea Market"/>
              <a:cs typeface="Chelsea Market"/>
              <a:sym typeface="Chelsea Market"/>
            </a:endParaRPr>
          </a:p>
        </p:txBody>
      </p:sp>
      <p:sp>
        <p:nvSpPr>
          <p:cNvPr id="461" name="Google Shape;461;p24"/>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25"/>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67" name="Google Shape;467;p25"/>
          <p:cNvPicPr preferRelativeResize="0"/>
          <p:nvPr/>
        </p:nvPicPr>
        <p:blipFill>
          <a:blip r:embed="rId3">
            <a:alphaModFix/>
          </a:blip>
          <a:stretch>
            <a:fillRect/>
          </a:stretch>
        </p:blipFill>
        <p:spPr>
          <a:xfrm>
            <a:off x="1333500" y="811675"/>
            <a:ext cx="6477000" cy="3295650"/>
          </a:xfrm>
          <a:prstGeom prst="rect">
            <a:avLst/>
          </a:prstGeom>
          <a:noFill/>
          <a:ln>
            <a:noFill/>
          </a:ln>
        </p:spPr>
      </p:pic>
      <p:sp>
        <p:nvSpPr>
          <p:cNvPr id="468" name="Google Shape;468;p25"/>
          <p:cNvSpPr txBox="1"/>
          <p:nvPr/>
        </p:nvSpPr>
        <p:spPr>
          <a:xfrm>
            <a:off x="456600" y="4082575"/>
            <a:ext cx="7547400" cy="7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C4067"/>
                </a:solidFill>
                <a:latin typeface="Chelsea Market"/>
                <a:ea typeface="Chelsea Market"/>
                <a:cs typeface="Chelsea Market"/>
                <a:sym typeface="Chelsea Market"/>
              </a:rPr>
              <a:t>Make sure you find Swift Creek in Wake County!</a:t>
            </a:r>
            <a:endParaRPr b="1" sz="3000">
              <a:solidFill>
                <a:srgbClr val="FC4067"/>
              </a:solidFill>
              <a:latin typeface="Chelsea Market"/>
              <a:ea typeface="Chelsea Market"/>
              <a:cs typeface="Chelsea Market"/>
              <a:sym typeface="Chelsea Marke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26"/>
          <p:cNvSpPr txBox="1"/>
          <p:nvPr>
            <p:ph idx="1" type="body"/>
          </p:nvPr>
        </p:nvSpPr>
        <p:spPr>
          <a:xfrm>
            <a:off x="4243750" y="699450"/>
            <a:ext cx="2647200" cy="1080900"/>
          </a:xfrm>
          <a:prstGeom prst="rect">
            <a:avLst/>
          </a:prstGeom>
        </p:spPr>
        <p:txBody>
          <a:bodyPr anchorCtr="0" anchor="t" bIns="91425" lIns="91425" spcFirstLastPara="1" rIns="91425" wrap="square" tIns="91425">
            <a:noAutofit/>
          </a:bodyPr>
          <a:lstStyle/>
          <a:p>
            <a:pPr indent="0" lvl="0" marL="0" rtl="0" algn="ctr">
              <a:spcBef>
                <a:spcPts val="360"/>
              </a:spcBef>
              <a:spcAft>
                <a:spcPts val="1000"/>
              </a:spcAft>
              <a:buNone/>
            </a:pPr>
            <a:r>
              <a:rPr b="1" lang="en" sz="1800">
                <a:solidFill>
                  <a:schemeClr val="accent5"/>
                </a:solidFill>
                <a:latin typeface="Lato"/>
                <a:ea typeface="Lato"/>
                <a:cs typeface="Lato"/>
                <a:sym typeface="Lato"/>
              </a:rPr>
              <a:t>Use the username found in your parent report letter to log in</a:t>
            </a:r>
            <a:endParaRPr b="1" sz="1800">
              <a:solidFill>
                <a:schemeClr val="accent5"/>
              </a:solidFill>
              <a:latin typeface="Lato"/>
              <a:ea typeface="Lato"/>
              <a:cs typeface="Lato"/>
              <a:sym typeface="Lato"/>
            </a:endParaRPr>
          </a:p>
        </p:txBody>
      </p:sp>
      <p:sp>
        <p:nvSpPr>
          <p:cNvPr id="474" name="Google Shape;474;p26"/>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75" name="Google Shape;475;p26"/>
          <p:cNvPicPr preferRelativeResize="0"/>
          <p:nvPr/>
        </p:nvPicPr>
        <p:blipFill>
          <a:blip r:embed="rId3">
            <a:alphaModFix/>
          </a:blip>
          <a:stretch>
            <a:fillRect/>
          </a:stretch>
        </p:blipFill>
        <p:spPr>
          <a:xfrm>
            <a:off x="877600" y="635300"/>
            <a:ext cx="3276537" cy="38729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27"/>
          <p:cNvSpPr txBox="1"/>
          <p:nvPr>
            <p:ph idx="1" type="body"/>
          </p:nvPr>
        </p:nvSpPr>
        <p:spPr>
          <a:xfrm>
            <a:off x="4243750" y="699450"/>
            <a:ext cx="2647200" cy="1080900"/>
          </a:xfrm>
          <a:prstGeom prst="rect">
            <a:avLst/>
          </a:prstGeom>
        </p:spPr>
        <p:txBody>
          <a:bodyPr anchorCtr="0" anchor="t" bIns="91425" lIns="91425" spcFirstLastPara="1" rIns="91425" wrap="square" tIns="91425">
            <a:noAutofit/>
          </a:bodyPr>
          <a:lstStyle/>
          <a:p>
            <a:pPr indent="0" lvl="0" marL="0" rtl="0" algn="ctr">
              <a:spcBef>
                <a:spcPts val="360"/>
              </a:spcBef>
              <a:spcAft>
                <a:spcPts val="1000"/>
              </a:spcAft>
              <a:buNone/>
            </a:pPr>
            <a:r>
              <a:rPr b="1" lang="en" sz="1800">
                <a:solidFill>
                  <a:schemeClr val="accent5"/>
                </a:solidFill>
                <a:latin typeface="Lato"/>
                <a:ea typeface="Lato"/>
                <a:cs typeface="Lato"/>
                <a:sym typeface="Lato"/>
              </a:rPr>
              <a:t>Use the username found in your parent report letter to log in</a:t>
            </a:r>
            <a:endParaRPr b="1" sz="1800">
              <a:solidFill>
                <a:schemeClr val="accent5"/>
              </a:solidFill>
              <a:latin typeface="Lato"/>
              <a:ea typeface="Lato"/>
              <a:cs typeface="Lato"/>
              <a:sym typeface="Lato"/>
            </a:endParaRPr>
          </a:p>
        </p:txBody>
      </p:sp>
      <p:sp>
        <p:nvSpPr>
          <p:cNvPr id="481" name="Google Shape;481;p27"/>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82" name="Google Shape;482;p27"/>
          <p:cNvPicPr preferRelativeResize="0"/>
          <p:nvPr/>
        </p:nvPicPr>
        <p:blipFill>
          <a:blip r:embed="rId3">
            <a:alphaModFix/>
          </a:blip>
          <a:stretch>
            <a:fillRect/>
          </a:stretch>
        </p:blipFill>
        <p:spPr>
          <a:xfrm>
            <a:off x="877600" y="635300"/>
            <a:ext cx="3276537" cy="3872909"/>
          </a:xfrm>
          <a:prstGeom prst="rect">
            <a:avLst/>
          </a:prstGeom>
          <a:noFill/>
          <a:ln>
            <a:noFill/>
          </a:ln>
        </p:spPr>
      </p:pic>
      <p:pic>
        <p:nvPicPr>
          <p:cNvPr id="483" name="Google Shape;483;p27"/>
          <p:cNvPicPr preferRelativeResize="0"/>
          <p:nvPr/>
        </p:nvPicPr>
        <p:blipFill>
          <a:blip r:embed="rId4">
            <a:alphaModFix/>
          </a:blip>
          <a:stretch>
            <a:fillRect/>
          </a:stretch>
        </p:blipFill>
        <p:spPr>
          <a:xfrm>
            <a:off x="0" y="1766296"/>
            <a:ext cx="9144001" cy="16109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2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89" name="Google Shape;489;p28"/>
          <p:cNvPicPr preferRelativeResize="0"/>
          <p:nvPr/>
        </p:nvPicPr>
        <p:blipFill>
          <a:blip r:embed="rId3">
            <a:alphaModFix/>
          </a:blip>
          <a:stretch>
            <a:fillRect/>
          </a:stretch>
        </p:blipFill>
        <p:spPr>
          <a:xfrm>
            <a:off x="1552575" y="161925"/>
            <a:ext cx="6038850" cy="4819650"/>
          </a:xfrm>
          <a:prstGeom prst="rect">
            <a:avLst/>
          </a:prstGeom>
          <a:noFill/>
          <a:ln>
            <a:noFill/>
          </a:ln>
        </p:spPr>
      </p:pic>
      <p:sp>
        <p:nvSpPr>
          <p:cNvPr id="490" name="Google Shape;490;p28"/>
          <p:cNvSpPr/>
          <p:nvPr/>
        </p:nvSpPr>
        <p:spPr>
          <a:xfrm>
            <a:off x="1423525" y="3035075"/>
            <a:ext cx="3263400" cy="2041200"/>
          </a:xfrm>
          <a:prstGeom prst="ellipse">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8"/>
          <p:cNvSpPr txBox="1"/>
          <p:nvPr/>
        </p:nvSpPr>
        <p:spPr>
          <a:xfrm>
            <a:off x="120850" y="3509225"/>
            <a:ext cx="1248900" cy="10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latin typeface="Lato"/>
                <a:ea typeface="Lato"/>
                <a:cs typeface="Lato"/>
                <a:sym typeface="Lato"/>
              </a:rPr>
              <a:t>This is where you can find the Student Summary report in color</a:t>
            </a:r>
            <a:endParaRPr b="1">
              <a:solidFill>
                <a:schemeClr val="accent5"/>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29"/>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Student Summary Reports</a:t>
            </a:r>
            <a:endParaRPr/>
          </a:p>
        </p:txBody>
      </p:sp>
      <p:sp>
        <p:nvSpPr>
          <p:cNvPr id="497" name="Google Shape;497;p29"/>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98" name="Google Shape;498;p29"/>
          <p:cNvPicPr preferRelativeResize="0"/>
          <p:nvPr/>
        </p:nvPicPr>
        <p:blipFill>
          <a:blip r:embed="rId3">
            <a:alphaModFix/>
          </a:blip>
          <a:stretch>
            <a:fillRect/>
          </a:stretch>
        </p:blipFill>
        <p:spPr>
          <a:xfrm>
            <a:off x="2380125" y="159776"/>
            <a:ext cx="6553125" cy="3429795"/>
          </a:xfrm>
          <a:prstGeom prst="rect">
            <a:avLst/>
          </a:prstGeom>
          <a:noFill/>
          <a:ln>
            <a:noFill/>
          </a:ln>
        </p:spPr>
      </p:pic>
      <p:pic>
        <p:nvPicPr>
          <p:cNvPr id="499" name="Google Shape;499;p29"/>
          <p:cNvPicPr preferRelativeResize="0"/>
          <p:nvPr/>
        </p:nvPicPr>
        <p:blipFill>
          <a:blip r:embed="rId4">
            <a:alphaModFix/>
          </a:blip>
          <a:stretch>
            <a:fillRect/>
          </a:stretch>
        </p:blipFill>
        <p:spPr>
          <a:xfrm>
            <a:off x="4387350" y="3589571"/>
            <a:ext cx="2955850" cy="1584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3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05" name="Google Shape;505;p30"/>
          <p:cNvPicPr preferRelativeResize="0"/>
          <p:nvPr/>
        </p:nvPicPr>
        <p:blipFill>
          <a:blip r:embed="rId3">
            <a:alphaModFix/>
          </a:blip>
          <a:stretch>
            <a:fillRect/>
          </a:stretch>
        </p:blipFill>
        <p:spPr>
          <a:xfrm>
            <a:off x="928688" y="723900"/>
            <a:ext cx="7286625" cy="3695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31"/>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Student Summary Reports</a:t>
            </a:r>
            <a:endParaRPr/>
          </a:p>
        </p:txBody>
      </p:sp>
      <p:sp>
        <p:nvSpPr>
          <p:cNvPr id="511" name="Google Shape;511;p3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12" name="Google Shape;512;p31">
            <a:hlinkClick r:id="rId3"/>
          </p:cNvPr>
          <p:cNvPicPr preferRelativeResize="0"/>
          <p:nvPr/>
        </p:nvPicPr>
        <p:blipFill>
          <a:blip r:embed="rId4">
            <a:alphaModFix/>
          </a:blip>
          <a:stretch>
            <a:fillRect/>
          </a:stretch>
        </p:blipFill>
        <p:spPr>
          <a:xfrm>
            <a:off x="2893225" y="1133575"/>
            <a:ext cx="5036325" cy="3007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32"/>
          <p:cNvSpPr txBox="1"/>
          <p:nvPr>
            <p:ph type="ctrTitle"/>
          </p:nvPr>
        </p:nvSpPr>
        <p:spPr>
          <a:xfrm>
            <a:off x="2886100" y="1574500"/>
            <a:ext cx="33717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Questions?</a:t>
            </a:r>
            <a:endParaRPr/>
          </a:p>
        </p:txBody>
      </p:sp>
      <p:sp>
        <p:nvSpPr>
          <p:cNvPr id="518" name="Google Shape;518;p32"/>
          <p:cNvSpPr txBox="1"/>
          <p:nvPr>
            <p:ph idx="1" type="subTitle"/>
          </p:nvPr>
        </p:nvSpPr>
        <p:spPr>
          <a:xfrm>
            <a:off x="2886150" y="2633977"/>
            <a:ext cx="33717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lang="en"/>
              <a:t>This presentation will be posted on our school’s website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33"/>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Breakout Session #2: 7:15-7:45</a:t>
            </a:r>
            <a:endParaRPr/>
          </a:p>
        </p:txBody>
      </p:sp>
      <p:sp>
        <p:nvSpPr>
          <p:cNvPr id="524" name="Google Shape;524;p33"/>
          <p:cNvSpPr txBox="1"/>
          <p:nvPr>
            <p:ph idx="1" type="body"/>
          </p:nvPr>
        </p:nvSpPr>
        <p:spPr>
          <a:xfrm>
            <a:off x="2825675" y="719100"/>
            <a:ext cx="5292300" cy="3705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600">
                <a:latin typeface="Chelsea Market"/>
                <a:ea typeface="Chelsea Market"/>
                <a:cs typeface="Chelsea Market"/>
                <a:sym typeface="Chelsea Market"/>
              </a:rPr>
              <a:t>Zones of Regulation: Room 214</a:t>
            </a:r>
            <a:endParaRPr sz="2600">
              <a:latin typeface="Chelsea Market"/>
              <a:ea typeface="Chelsea Market"/>
              <a:cs typeface="Chelsea Market"/>
              <a:sym typeface="Chelsea Market"/>
            </a:endParaRPr>
          </a:p>
          <a:p>
            <a:pPr indent="0" lvl="0" marL="0" rtl="0" algn="l">
              <a:spcBef>
                <a:spcPts val="1000"/>
              </a:spcBef>
              <a:spcAft>
                <a:spcPts val="0"/>
              </a:spcAft>
              <a:buNone/>
            </a:pPr>
            <a:r>
              <a:rPr lang="en" sz="2600">
                <a:latin typeface="Chelsea Market"/>
                <a:ea typeface="Chelsea Market"/>
                <a:cs typeface="Chelsea Market"/>
                <a:sym typeface="Chelsea Market"/>
              </a:rPr>
              <a:t>Intervention: Room 211</a:t>
            </a:r>
            <a:endParaRPr sz="2600">
              <a:latin typeface="Chelsea Market"/>
              <a:ea typeface="Chelsea Market"/>
              <a:cs typeface="Chelsea Market"/>
              <a:sym typeface="Chelsea Market"/>
            </a:endParaRPr>
          </a:p>
          <a:p>
            <a:pPr indent="0" lvl="0" marL="0" rtl="0" algn="l">
              <a:spcBef>
                <a:spcPts val="1000"/>
              </a:spcBef>
              <a:spcAft>
                <a:spcPts val="0"/>
              </a:spcAft>
              <a:buNone/>
            </a:pPr>
            <a:r>
              <a:rPr lang="en" sz="2600">
                <a:latin typeface="Chelsea Market"/>
                <a:ea typeface="Chelsea Market"/>
                <a:cs typeface="Chelsea Market"/>
                <a:sym typeface="Chelsea Market"/>
              </a:rPr>
              <a:t>Special Education: Room 212</a:t>
            </a:r>
            <a:endParaRPr sz="2600">
              <a:latin typeface="Chelsea Market"/>
              <a:ea typeface="Chelsea Market"/>
              <a:cs typeface="Chelsea Market"/>
              <a:sym typeface="Chelsea Market"/>
            </a:endParaRPr>
          </a:p>
          <a:p>
            <a:pPr indent="0" lvl="0" marL="0" rtl="0" algn="l">
              <a:spcBef>
                <a:spcPts val="1000"/>
              </a:spcBef>
              <a:spcAft>
                <a:spcPts val="0"/>
              </a:spcAft>
              <a:buNone/>
            </a:pPr>
            <a:r>
              <a:rPr lang="en" sz="2600">
                <a:latin typeface="Chelsea Market"/>
                <a:ea typeface="Chelsea Market"/>
                <a:cs typeface="Chelsea Market"/>
                <a:sym typeface="Chelsea Market"/>
              </a:rPr>
              <a:t>English as a Second Language: Room 210</a:t>
            </a:r>
            <a:endParaRPr sz="2600">
              <a:latin typeface="Chelsea Market"/>
              <a:ea typeface="Chelsea Market"/>
              <a:cs typeface="Chelsea Market"/>
              <a:sym typeface="Chelsea Market"/>
            </a:endParaRPr>
          </a:p>
          <a:p>
            <a:pPr indent="0" lvl="0" marL="0" rtl="0" algn="l">
              <a:spcBef>
                <a:spcPts val="1000"/>
              </a:spcBef>
              <a:spcAft>
                <a:spcPts val="1000"/>
              </a:spcAft>
              <a:buNone/>
            </a:pPr>
            <a:r>
              <a:rPr lang="en" sz="2600">
                <a:latin typeface="Chelsea Market"/>
                <a:ea typeface="Chelsea Market"/>
                <a:cs typeface="Chelsea Market"/>
                <a:sym typeface="Chelsea Market"/>
              </a:rPr>
              <a:t>Using Music for Reading Fluency: Room 207</a:t>
            </a:r>
            <a:endParaRPr sz="2600">
              <a:latin typeface="Chelsea Market"/>
              <a:ea typeface="Chelsea Market"/>
              <a:cs typeface="Chelsea Market"/>
              <a:sym typeface="Chelsea Market"/>
            </a:endParaRPr>
          </a:p>
        </p:txBody>
      </p:sp>
      <p:sp>
        <p:nvSpPr>
          <p:cNvPr id="525" name="Google Shape;525;p3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16"/>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Istation?</a:t>
            </a:r>
            <a:endParaRPr/>
          </a:p>
        </p:txBody>
      </p:sp>
      <p:sp>
        <p:nvSpPr>
          <p:cNvPr id="396" name="Google Shape;396;p1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7" name="Google Shape;397;p16"/>
          <p:cNvSpPr txBox="1"/>
          <p:nvPr/>
        </p:nvSpPr>
        <p:spPr>
          <a:xfrm>
            <a:off x="2917000" y="418075"/>
            <a:ext cx="5749800" cy="4161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accent1"/>
              </a:buClr>
              <a:buSzPts val="2000"/>
              <a:buFont typeface="Raleway"/>
              <a:buChar char="●"/>
            </a:pPr>
            <a:r>
              <a:rPr lang="en" sz="2000">
                <a:solidFill>
                  <a:schemeClr val="accent1"/>
                </a:solidFill>
                <a:latin typeface="Raleway"/>
                <a:ea typeface="Raleway"/>
                <a:cs typeface="Raleway"/>
                <a:sym typeface="Raleway"/>
              </a:rPr>
              <a:t>Formative assessment tool to determine a child’s reading ability</a:t>
            </a:r>
            <a:endParaRPr sz="2000">
              <a:solidFill>
                <a:schemeClr val="accent1"/>
              </a:solidFill>
              <a:latin typeface="Raleway"/>
              <a:ea typeface="Raleway"/>
              <a:cs typeface="Raleway"/>
              <a:sym typeface="Raleway"/>
            </a:endParaRPr>
          </a:p>
          <a:p>
            <a:pPr indent="-355600" lvl="0" marL="457200" rtl="0" algn="l">
              <a:lnSpc>
                <a:spcPct val="115000"/>
              </a:lnSpc>
              <a:spcBef>
                <a:spcPts val="0"/>
              </a:spcBef>
              <a:spcAft>
                <a:spcPts val="0"/>
              </a:spcAft>
              <a:buClr>
                <a:schemeClr val="accent1"/>
              </a:buClr>
              <a:buSzPts val="2000"/>
              <a:buFont typeface="Raleway"/>
              <a:buChar char="●"/>
            </a:pPr>
            <a:r>
              <a:rPr lang="en" sz="2000">
                <a:solidFill>
                  <a:schemeClr val="accent1"/>
                </a:solidFill>
                <a:latin typeface="Raleway"/>
                <a:ea typeface="Raleway"/>
                <a:cs typeface="Raleway"/>
                <a:sym typeface="Raleway"/>
              </a:rPr>
              <a:t>Includes ISIP (Istation Indicator of Progress) assessments</a:t>
            </a:r>
            <a:endParaRPr sz="2000">
              <a:solidFill>
                <a:schemeClr val="accent1"/>
              </a:solidFill>
              <a:latin typeface="Raleway"/>
              <a:ea typeface="Raleway"/>
              <a:cs typeface="Raleway"/>
              <a:sym typeface="Raleway"/>
            </a:endParaRPr>
          </a:p>
          <a:p>
            <a:pPr indent="-355600" lvl="1" marL="914400" rtl="0" algn="l">
              <a:lnSpc>
                <a:spcPct val="115000"/>
              </a:lnSpc>
              <a:spcBef>
                <a:spcPts val="0"/>
              </a:spcBef>
              <a:spcAft>
                <a:spcPts val="0"/>
              </a:spcAft>
              <a:buClr>
                <a:schemeClr val="accent5"/>
              </a:buClr>
              <a:buSzPts val="2000"/>
              <a:buFont typeface="Raleway"/>
              <a:buChar char="○"/>
            </a:pPr>
            <a:r>
              <a:rPr lang="en" sz="2000">
                <a:solidFill>
                  <a:schemeClr val="accent5"/>
                </a:solidFill>
                <a:latin typeface="Raleway"/>
                <a:ea typeface="Raleway"/>
                <a:cs typeface="Raleway"/>
                <a:sym typeface="Raleway"/>
              </a:rPr>
              <a:t>ISIP Early Reading Assessments (previously foundational skills of DIBELS)</a:t>
            </a:r>
            <a:endParaRPr sz="2000">
              <a:solidFill>
                <a:schemeClr val="accent5"/>
              </a:solidFill>
              <a:latin typeface="Raleway"/>
              <a:ea typeface="Raleway"/>
              <a:cs typeface="Raleway"/>
              <a:sym typeface="Raleway"/>
            </a:endParaRPr>
          </a:p>
          <a:p>
            <a:pPr indent="-355600" lvl="1" marL="914400" rtl="0" algn="l">
              <a:lnSpc>
                <a:spcPct val="115000"/>
              </a:lnSpc>
              <a:spcBef>
                <a:spcPts val="0"/>
              </a:spcBef>
              <a:spcAft>
                <a:spcPts val="0"/>
              </a:spcAft>
              <a:buClr>
                <a:schemeClr val="accent5"/>
              </a:buClr>
              <a:buSzPts val="2000"/>
              <a:buFont typeface="Raleway"/>
              <a:buChar char="○"/>
            </a:pPr>
            <a:r>
              <a:rPr lang="en" sz="2000">
                <a:solidFill>
                  <a:schemeClr val="accent5"/>
                </a:solidFill>
                <a:latin typeface="Raleway"/>
                <a:ea typeface="Raleway"/>
                <a:cs typeface="Raleway"/>
                <a:sym typeface="Raleway"/>
              </a:rPr>
              <a:t>ISIP Oral Reading Fluency (formerly TRC)</a:t>
            </a:r>
            <a:endParaRPr sz="2000">
              <a:solidFill>
                <a:schemeClr val="accent1"/>
              </a:solidFill>
              <a:latin typeface="Raleway"/>
              <a:ea typeface="Raleway"/>
              <a:cs typeface="Raleway"/>
              <a:sym typeface="Raleway"/>
            </a:endParaRPr>
          </a:p>
          <a:p>
            <a:pPr indent="-355600" lvl="0" marL="457200" rtl="0" algn="l">
              <a:lnSpc>
                <a:spcPct val="115000"/>
              </a:lnSpc>
              <a:spcBef>
                <a:spcPts val="0"/>
              </a:spcBef>
              <a:spcAft>
                <a:spcPts val="0"/>
              </a:spcAft>
              <a:buClr>
                <a:schemeClr val="accent1"/>
              </a:buClr>
              <a:buSzPts val="2000"/>
              <a:buFont typeface="Raleway"/>
              <a:buChar char="●"/>
            </a:pPr>
            <a:r>
              <a:rPr lang="en" sz="2000">
                <a:solidFill>
                  <a:schemeClr val="accent1"/>
                </a:solidFill>
                <a:latin typeface="Raleway"/>
                <a:ea typeface="Raleway"/>
                <a:cs typeface="Raleway"/>
                <a:sym typeface="Raleway"/>
              </a:rPr>
              <a:t>At home access (iPractice) and parent portal</a:t>
            </a:r>
            <a:endParaRPr sz="2000">
              <a:solidFill>
                <a:schemeClr val="accent1"/>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17"/>
          <p:cNvSpPr txBox="1"/>
          <p:nvPr>
            <p:ph idx="4294967295"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assessed?</a:t>
            </a:r>
            <a:endParaRPr/>
          </a:p>
        </p:txBody>
      </p:sp>
      <p:sp>
        <p:nvSpPr>
          <p:cNvPr id="403" name="Google Shape;403;p1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404" name="Google Shape;404;p17"/>
          <p:cNvGrpSpPr/>
          <p:nvPr/>
        </p:nvGrpSpPr>
        <p:grpSpPr>
          <a:xfrm>
            <a:off x="3245186" y="216390"/>
            <a:ext cx="5886273" cy="482355"/>
            <a:chOff x="3542689" y="516954"/>
            <a:chExt cx="4450195" cy="675000"/>
          </a:xfrm>
        </p:grpSpPr>
        <p:sp>
          <p:nvSpPr>
            <p:cNvPr id="405" name="Google Shape;405;p17"/>
            <p:cNvSpPr txBox="1"/>
            <p:nvPr/>
          </p:nvSpPr>
          <p:spPr>
            <a:xfrm>
              <a:off x="3542689" y="516954"/>
              <a:ext cx="2225100" cy="675000"/>
            </a:xfrm>
            <a:prstGeom prst="rect">
              <a:avLst/>
            </a:prstGeom>
            <a:noFill/>
            <a:ln>
              <a:noFill/>
            </a:ln>
          </p:spPr>
          <p:txBody>
            <a:bodyPr anchorCtr="0" anchor="t" bIns="59950" lIns="119900" spcFirstLastPara="1" rIns="119900" wrap="square" tIns="59950">
              <a:noAutofit/>
            </a:bodyPr>
            <a:lstStyle/>
            <a:p>
              <a:pPr indent="0" lvl="0" marL="0" marR="0" rtl="0" algn="l">
                <a:lnSpc>
                  <a:spcPct val="100000"/>
                </a:lnSpc>
                <a:spcBef>
                  <a:spcPts val="0"/>
                </a:spcBef>
                <a:spcAft>
                  <a:spcPts val="0"/>
                </a:spcAft>
                <a:buClr>
                  <a:srgbClr val="000000"/>
                </a:buClr>
                <a:buSzPts val="3599"/>
                <a:buFont typeface="Arial"/>
                <a:buNone/>
              </a:pPr>
              <a:r>
                <a:rPr b="1" i="0" lang="en" sz="3599" u="none" cap="none" strike="noStrike">
                  <a:solidFill>
                    <a:srgbClr val="DCE755"/>
                  </a:solidFill>
                  <a:latin typeface="Tahoma"/>
                  <a:ea typeface="Tahoma"/>
                  <a:cs typeface="Tahoma"/>
                  <a:sym typeface="Tahoma"/>
                </a:rPr>
                <a:t>Grade</a:t>
              </a:r>
              <a:endParaRPr b="0" i="0" sz="1400" u="none" cap="none" strike="noStrike">
                <a:solidFill>
                  <a:srgbClr val="DCE755"/>
                </a:solidFill>
                <a:latin typeface="Arial"/>
                <a:ea typeface="Arial"/>
                <a:cs typeface="Arial"/>
                <a:sym typeface="Arial"/>
              </a:endParaRPr>
            </a:p>
          </p:txBody>
        </p:sp>
        <p:sp>
          <p:nvSpPr>
            <p:cNvPr id="406" name="Google Shape;406;p17"/>
            <p:cNvSpPr txBox="1"/>
            <p:nvPr/>
          </p:nvSpPr>
          <p:spPr>
            <a:xfrm>
              <a:off x="5767784" y="516954"/>
              <a:ext cx="2225100" cy="675000"/>
            </a:xfrm>
            <a:prstGeom prst="rect">
              <a:avLst/>
            </a:prstGeom>
            <a:noFill/>
            <a:ln>
              <a:noFill/>
            </a:ln>
          </p:spPr>
          <p:txBody>
            <a:bodyPr anchorCtr="0" anchor="t" bIns="59950" lIns="119900" spcFirstLastPara="1" rIns="119900" wrap="square" tIns="59950">
              <a:noAutofit/>
            </a:bodyPr>
            <a:lstStyle/>
            <a:p>
              <a:pPr indent="0" lvl="0" marL="0" marR="0" rtl="0" algn="l">
                <a:lnSpc>
                  <a:spcPct val="100000"/>
                </a:lnSpc>
                <a:spcBef>
                  <a:spcPts val="0"/>
                </a:spcBef>
                <a:spcAft>
                  <a:spcPts val="0"/>
                </a:spcAft>
                <a:buClr>
                  <a:srgbClr val="000000"/>
                </a:buClr>
                <a:buSzPts val="3599"/>
                <a:buFont typeface="Arial"/>
                <a:buNone/>
              </a:pPr>
              <a:r>
                <a:rPr b="1" i="0" lang="en" sz="3599" u="none" cap="none" strike="noStrike">
                  <a:solidFill>
                    <a:srgbClr val="DCE755"/>
                  </a:solidFill>
                  <a:latin typeface="Tahoma"/>
                  <a:ea typeface="Tahoma"/>
                  <a:cs typeface="Tahoma"/>
                  <a:sym typeface="Tahoma"/>
                </a:rPr>
                <a:t>Subtest</a:t>
              </a:r>
              <a:endParaRPr b="0" i="0" sz="1400" u="none" cap="none" strike="noStrike">
                <a:solidFill>
                  <a:srgbClr val="DCE755"/>
                </a:solidFill>
                <a:latin typeface="Arial"/>
                <a:ea typeface="Arial"/>
                <a:cs typeface="Arial"/>
                <a:sym typeface="Arial"/>
              </a:endParaRPr>
            </a:p>
          </p:txBody>
        </p:sp>
      </p:grpSp>
      <p:sp>
        <p:nvSpPr>
          <p:cNvPr id="407" name="Google Shape;407;p17"/>
          <p:cNvSpPr/>
          <p:nvPr/>
        </p:nvSpPr>
        <p:spPr>
          <a:xfrm>
            <a:off x="189225" y="1711723"/>
            <a:ext cx="3005700" cy="1406400"/>
          </a:xfrm>
          <a:prstGeom prst="rect">
            <a:avLst/>
          </a:prstGeom>
          <a:noFill/>
          <a:ln>
            <a:noFill/>
          </a:ln>
        </p:spPr>
        <p:txBody>
          <a:bodyPr anchorCtr="0" anchor="t" bIns="59950" lIns="119900" spcFirstLastPara="1" rIns="119900" wrap="square" tIns="59950">
            <a:noAutofit/>
          </a:bodyPr>
          <a:lstStyle/>
          <a:p>
            <a:pPr indent="0" lvl="0" marL="0" marR="0" rtl="0" algn="ctr">
              <a:lnSpc>
                <a:spcPct val="100000"/>
              </a:lnSpc>
              <a:spcBef>
                <a:spcPts val="0"/>
              </a:spcBef>
              <a:spcAft>
                <a:spcPts val="0"/>
              </a:spcAft>
              <a:buClr>
                <a:srgbClr val="000000"/>
              </a:buClr>
              <a:buSzPts val="3999"/>
              <a:buFont typeface="Arial"/>
              <a:buNone/>
            </a:pPr>
            <a:r>
              <a:rPr b="1" i="0" lang="en" sz="3999" u="none" cap="none" strike="noStrike">
                <a:solidFill>
                  <a:srgbClr val="DCE755"/>
                </a:solidFill>
                <a:latin typeface="Chelsea Market"/>
                <a:ea typeface="Chelsea Market"/>
                <a:cs typeface="Chelsea Market"/>
                <a:sym typeface="Chelsea Market"/>
              </a:rPr>
              <a:t>ISIP Early Reading</a:t>
            </a:r>
            <a:endParaRPr i="0" sz="1400" u="none" cap="none" strike="noStrike">
              <a:solidFill>
                <a:srgbClr val="DCE755"/>
              </a:solidFill>
              <a:latin typeface="Chelsea Market"/>
              <a:ea typeface="Chelsea Market"/>
              <a:cs typeface="Chelsea Market"/>
              <a:sym typeface="Chelsea Market"/>
            </a:endParaRPr>
          </a:p>
          <a:p>
            <a:pPr indent="0" lvl="0" marL="0" marR="0" rtl="0" algn="ctr">
              <a:lnSpc>
                <a:spcPct val="100000"/>
              </a:lnSpc>
              <a:spcBef>
                <a:spcPts val="0"/>
              </a:spcBef>
              <a:spcAft>
                <a:spcPts val="0"/>
              </a:spcAft>
              <a:buClr>
                <a:srgbClr val="000000"/>
              </a:buClr>
              <a:buSzPts val="3999"/>
              <a:buFont typeface="Arial"/>
              <a:buNone/>
            </a:pPr>
            <a:r>
              <a:t/>
            </a:r>
            <a:endParaRPr b="1" i="0" sz="3999" u="none" cap="none" strike="noStrike">
              <a:solidFill>
                <a:srgbClr val="FFFFFF"/>
              </a:solidFill>
              <a:latin typeface="Tahoma"/>
              <a:ea typeface="Tahoma"/>
              <a:cs typeface="Tahoma"/>
              <a:sym typeface="Tahoma"/>
            </a:endParaRPr>
          </a:p>
        </p:txBody>
      </p:sp>
      <p:pic>
        <p:nvPicPr>
          <p:cNvPr descr="Alex_PointingUp.png" id="408" name="Google Shape;408;p17"/>
          <p:cNvPicPr preferRelativeResize="0"/>
          <p:nvPr/>
        </p:nvPicPr>
        <p:blipFill rotWithShape="1">
          <a:blip r:embed="rId3">
            <a:alphaModFix/>
          </a:blip>
          <a:srcRect b="0" l="0" r="0" t="0"/>
          <a:stretch/>
        </p:blipFill>
        <p:spPr>
          <a:xfrm>
            <a:off x="738221" y="2916845"/>
            <a:ext cx="1907695" cy="2226666"/>
          </a:xfrm>
          <a:prstGeom prst="rect">
            <a:avLst/>
          </a:prstGeom>
          <a:noFill/>
          <a:ln>
            <a:noFill/>
          </a:ln>
        </p:spPr>
      </p:pic>
      <p:sp>
        <p:nvSpPr>
          <p:cNvPr id="409" name="Google Shape;409;p17"/>
          <p:cNvSpPr txBox="1"/>
          <p:nvPr/>
        </p:nvSpPr>
        <p:spPr>
          <a:xfrm>
            <a:off x="3004450" y="811675"/>
            <a:ext cx="5338200" cy="40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accent1"/>
                </a:solidFill>
                <a:latin typeface="Raleway"/>
                <a:ea typeface="Raleway"/>
                <a:cs typeface="Raleway"/>
                <a:sym typeface="Raleway"/>
              </a:rPr>
              <a:t>Kindergarten	</a:t>
            </a:r>
            <a:r>
              <a:rPr lang="en" sz="1600">
                <a:solidFill>
                  <a:schemeClr val="accent1"/>
                </a:solidFill>
                <a:latin typeface="Raleway"/>
                <a:ea typeface="Raleway"/>
                <a:cs typeface="Raleway"/>
                <a:sym typeface="Raleway"/>
              </a:rPr>
              <a:t>			Listening Comprehension</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						Phonemic Awareness</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						Letter Knowledge</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						Vocabulary</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b="1" lang="en" sz="1600">
                <a:solidFill>
                  <a:schemeClr val="accent1"/>
                </a:solidFill>
                <a:latin typeface="Raleway"/>
                <a:ea typeface="Raleway"/>
                <a:cs typeface="Raleway"/>
                <a:sym typeface="Raleway"/>
              </a:rPr>
              <a:t>1st Grade	</a:t>
            </a:r>
            <a:r>
              <a:rPr lang="en" sz="1600">
                <a:solidFill>
                  <a:schemeClr val="accent1"/>
                </a:solidFill>
                <a:latin typeface="Raleway"/>
                <a:ea typeface="Raleway"/>
                <a:cs typeface="Raleway"/>
                <a:sym typeface="Raleway"/>
              </a:rPr>
              <a:t>			Phonemic Awareness</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						Letter Knowledge</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						Vocabulary</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						Alphabetic Decoding</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						Comprehension</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						Spelling</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						Connected Text Fluency*</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						(Maze/Cloze Passages)</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t/>
            </a:r>
            <a:endParaRPr sz="1600">
              <a:solidFill>
                <a:schemeClr val="accent1"/>
              </a:solidFill>
              <a:latin typeface="Raleway"/>
              <a:ea typeface="Raleway"/>
              <a:cs typeface="Raleway"/>
              <a:sym typeface="Raleway"/>
            </a:endParaRPr>
          </a:p>
          <a:p>
            <a:pPr indent="0" lvl="0" marL="0" rtl="0" algn="l">
              <a:spcBef>
                <a:spcPts val="0"/>
              </a:spcBef>
              <a:spcAft>
                <a:spcPts val="0"/>
              </a:spcAft>
              <a:buNone/>
            </a:pPr>
            <a:r>
              <a:rPr lang="en" sz="1600">
                <a:solidFill>
                  <a:schemeClr val="accent1"/>
                </a:solidFill>
                <a:latin typeface="Raleway"/>
                <a:ea typeface="Raleway"/>
                <a:cs typeface="Raleway"/>
                <a:sym typeface="Raleway"/>
              </a:rPr>
              <a:t>**Text fluency subtest not included in overall ability score</a:t>
            </a:r>
            <a:endParaRPr sz="1600">
              <a:solidFill>
                <a:schemeClr val="accent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18"/>
          <p:cNvSpPr txBox="1"/>
          <p:nvPr>
            <p:ph idx="4294967295"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assessed?</a:t>
            </a:r>
            <a:endParaRPr/>
          </a:p>
        </p:txBody>
      </p:sp>
      <p:sp>
        <p:nvSpPr>
          <p:cNvPr id="415" name="Google Shape;415;p1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416" name="Google Shape;416;p18"/>
          <p:cNvGrpSpPr/>
          <p:nvPr/>
        </p:nvGrpSpPr>
        <p:grpSpPr>
          <a:xfrm>
            <a:off x="3329236" y="698740"/>
            <a:ext cx="5802223" cy="482355"/>
            <a:chOff x="3606233" y="1191947"/>
            <a:chExt cx="4386651" cy="675000"/>
          </a:xfrm>
        </p:grpSpPr>
        <p:sp>
          <p:nvSpPr>
            <p:cNvPr id="417" name="Google Shape;417;p18"/>
            <p:cNvSpPr txBox="1"/>
            <p:nvPr/>
          </p:nvSpPr>
          <p:spPr>
            <a:xfrm>
              <a:off x="3606233" y="1191947"/>
              <a:ext cx="2225100" cy="675000"/>
            </a:xfrm>
            <a:prstGeom prst="rect">
              <a:avLst/>
            </a:prstGeom>
            <a:noFill/>
            <a:ln>
              <a:noFill/>
            </a:ln>
          </p:spPr>
          <p:txBody>
            <a:bodyPr anchorCtr="0" anchor="t" bIns="59950" lIns="119900" spcFirstLastPara="1" rIns="119900" wrap="square" tIns="59950">
              <a:noAutofit/>
            </a:bodyPr>
            <a:lstStyle/>
            <a:p>
              <a:pPr indent="0" lvl="0" marL="0" marR="0" rtl="0" algn="l">
                <a:lnSpc>
                  <a:spcPct val="100000"/>
                </a:lnSpc>
                <a:spcBef>
                  <a:spcPts val="0"/>
                </a:spcBef>
                <a:spcAft>
                  <a:spcPts val="0"/>
                </a:spcAft>
                <a:buClr>
                  <a:srgbClr val="000000"/>
                </a:buClr>
                <a:buSzPts val="3599"/>
                <a:buFont typeface="Arial"/>
                <a:buNone/>
              </a:pPr>
              <a:r>
                <a:rPr b="1" i="0" lang="en" sz="3599" u="none" cap="none" strike="noStrike">
                  <a:solidFill>
                    <a:srgbClr val="DCE755"/>
                  </a:solidFill>
                  <a:latin typeface="Tahoma"/>
                  <a:ea typeface="Tahoma"/>
                  <a:cs typeface="Tahoma"/>
                  <a:sym typeface="Tahoma"/>
                </a:rPr>
                <a:t>Grade</a:t>
              </a:r>
              <a:endParaRPr b="0" i="0" sz="1400" u="none" cap="none" strike="noStrike">
                <a:solidFill>
                  <a:srgbClr val="DCE755"/>
                </a:solidFill>
                <a:latin typeface="Arial"/>
                <a:ea typeface="Arial"/>
                <a:cs typeface="Arial"/>
                <a:sym typeface="Arial"/>
              </a:endParaRPr>
            </a:p>
          </p:txBody>
        </p:sp>
        <p:sp>
          <p:nvSpPr>
            <p:cNvPr id="418" name="Google Shape;418;p18"/>
            <p:cNvSpPr txBox="1"/>
            <p:nvPr/>
          </p:nvSpPr>
          <p:spPr>
            <a:xfrm>
              <a:off x="5767784" y="1191947"/>
              <a:ext cx="2225100" cy="675000"/>
            </a:xfrm>
            <a:prstGeom prst="rect">
              <a:avLst/>
            </a:prstGeom>
            <a:noFill/>
            <a:ln>
              <a:noFill/>
            </a:ln>
          </p:spPr>
          <p:txBody>
            <a:bodyPr anchorCtr="0" anchor="t" bIns="59950" lIns="119900" spcFirstLastPara="1" rIns="119900" wrap="square" tIns="59950">
              <a:noAutofit/>
            </a:bodyPr>
            <a:lstStyle/>
            <a:p>
              <a:pPr indent="0" lvl="0" marL="0" marR="0" rtl="0" algn="l">
                <a:lnSpc>
                  <a:spcPct val="100000"/>
                </a:lnSpc>
                <a:spcBef>
                  <a:spcPts val="0"/>
                </a:spcBef>
                <a:spcAft>
                  <a:spcPts val="0"/>
                </a:spcAft>
                <a:buClr>
                  <a:srgbClr val="000000"/>
                </a:buClr>
                <a:buSzPts val="3599"/>
                <a:buFont typeface="Arial"/>
                <a:buNone/>
              </a:pPr>
              <a:r>
                <a:rPr b="1" i="0" lang="en" sz="3599" u="none" cap="none" strike="noStrike">
                  <a:solidFill>
                    <a:srgbClr val="DCE755"/>
                  </a:solidFill>
                  <a:latin typeface="Tahoma"/>
                  <a:ea typeface="Tahoma"/>
                  <a:cs typeface="Tahoma"/>
                  <a:sym typeface="Tahoma"/>
                </a:rPr>
                <a:t>Subtest</a:t>
              </a:r>
              <a:endParaRPr b="0" i="0" sz="1400" u="none" cap="none" strike="noStrike">
                <a:solidFill>
                  <a:srgbClr val="DCE755"/>
                </a:solidFill>
                <a:latin typeface="Arial"/>
                <a:ea typeface="Arial"/>
                <a:cs typeface="Arial"/>
                <a:sym typeface="Arial"/>
              </a:endParaRPr>
            </a:p>
          </p:txBody>
        </p:sp>
      </p:grpSp>
      <p:sp>
        <p:nvSpPr>
          <p:cNvPr id="419" name="Google Shape;419;p18"/>
          <p:cNvSpPr/>
          <p:nvPr/>
        </p:nvSpPr>
        <p:spPr>
          <a:xfrm>
            <a:off x="189225" y="1711723"/>
            <a:ext cx="3005700" cy="1406400"/>
          </a:xfrm>
          <a:prstGeom prst="rect">
            <a:avLst/>
          </a:prstGeom>
          <a:noFill/>
          <a:ln>
            <a:noFill/>
          </a:ln>
        </p:spPr>
        <p:txBody>
          <a:bodyPr anchorCtr="0" anchor="t" bIns="59950" lIns="119900" spcFirstLastPara="1" rIns="119900" wrap="square" tIns="59950">
            <a:noAutofit/>
          </a:bodyPr>
          <a:lstStyle/>
          <a:p>
            <a:pPr indent="0" lvl="0" marL="0" marR="0" rtl="0" algn="ctr">
              <a:lnSpc>
                <a:spcPct val="100000"/>
              </a:lnSpc>
              <a:spcBef>
                <a:spcPts val="0"/>
              </a:spcBef>
              <a:spcAft>
                <a:spcPts val="0"/>
              </a:spcAft>
              <a:buClr>
                <a:srgbClr val="000000"/>
              </a:buClr>
              <a:buSzPts val="3999"/>
              <a:buFont typeface="Arial"/>
              <a:buNone/>
            </a:pPr>
            <a:r>
              <a:rPr b="1" i="0" lang="en" sz="3999" u="none" cap="none" strike="noStrike">
                <a:solidFill>
                  <a:srgbClr val="DCE755"/>
                </a:solidFill>
                <a:latin typeface="Chelsea Market"/>
                <a:ea typeface="Chelsea Market"/>
                <a:cs typeface="Chelsea Market"/>
                <a:sym typeface="Chelsea Market"/>
              </a:rPr>
              <a:t>ISIP Early Reading</a:t>
            </a:r>
            <a:endParaRPr i="0" sz="1400" u="none" cap="none" strike="noStrike">
              <a:solidFill>
                <a:srgbClr val="DCE755"/>
              </a:solidFill>
              <a:latin typeface="Chelsea Market"/>
              <a:ea typeface="Chelsea Market"/>
              <a:cs typeface="Chelsea Market"/>
              <a:sym typeface="Chelsea Market"/>
            </a:endParaRPr>
          </a:p>
          <a:p>
            <a:pPr indent="0" lvl="0" marL="0" marR="0" rtl="0" algn="ctr">
              <a:lnSpc>
                <a:spcPct val="100000"/>
              </a:lnSpc>
              <a:spcBef>
                <a:spcPts val="0"/>
              </a:spcBef>
              <a:spcAft>
                <a:spcPts val="0"/>
              </a:spcAft>
              <a:buClr>
                <a:srgbClr val="000000"/>
              </a:buClr>
              <a:buSzPts val="3999"/>
              <a:buFont typeface="Arial"/>
              <a:buNone/>
            </a:pPr>
            <a:r>
              <a:t/>
            </a:r>
            <a:endParaRPr b="1" i="0" sz="3999" u="none" cap="none" strike="noStrike">
              <a:solidFill>
                <a:srgbClr val="FFFFFF"/>
              </a:solidFill>
              <a:latin typeface="Tahoma"/>
              <a:ea typeface="Tahoma"/>
              <a:cs typeface="Tahoma"/>
              <a:sym typeface="Tahoma"/>
            </a:endParaRPr>
          </a:p>
        </p:txBody>
      </p:sp>
      <p:pic>
        <p:nvPicPr>
          <p:cNvPr descr="Alex_PointingUp.png" id="420" name="Google Shape;420;p18"/>
          <p:cNvPicPr preferRelativeResize="0"/>
          <p:nvPr/>
        </p:nvPicPr>
        <p:blipFill rotWithShape="1">
          <a:blip r:embed="rId3">
            <a:alphaModFix/>
          </a:blip>
          <a:srcRect b="0" l="0" r="0" t="0"/>
          <a:stretch/>
        </p:blipFill>
        <p:spPr>
          <a:xfrm>
            <a:off x="738221" y="2916845"/>
            <a:ext cx="1907695" cy="2226666"/>
          </a:xfrm>
          <a:prstGeom prst="rect">
            <a:avLst/>
          </a:prstGeom>
          <a:noFill/>
          <a:ln>
            <a:noFill/>
          </a:ln>
        </p:spPr>
      </p:pic>
      <p:sp>
        <p:nvSpPr>
          <p:cNvPr id="421" name="Google Shape;421;p18"/>
          <p:cNvSpPr txBox="1"/>
          <p:nvPr/>
        </p:nvSpPr>
        <p:spPr>
          <a:xfrm>
            <a:off x="3245187" y="1631081"/>
            <a:ext cx="2755800" cy="798300"/>
          </a:xfrm>
          <a:prstGeom prst="rect">
            <a:avLst/>
          </a:prstGeom>
          <a:noFill/>
          <a:ln>
            <a:noFill/>
          </a:ln>
        </p:spPr>
        <p:txBody>
          <a:bodyPr anchorCtr="0" anchor="t" bIns="59950" lIns="119900" spcFirstLastPara="1" rIns="119900" wrap="square" tIns="59950">
            <a:noAutofit/>
          </a:bodyPr>
          <a:lstStyle/>
          <a:p>
            <a:pPr indent="0" lvl="0" marL="0" marR="0" rtl="0" algn="l">
              <a:lnSpc>
                <a:spcPct val="100000"/>
              </a:lnSpc>
              <a:spcBef>
                <a:spcPts val="0"/>
              </a:spcBef>
              <a:spcAft>
                <a:spcPts val="0"/>
              </a:spcAft>
              <a:buClr>
                <a:srgbClr val="000000"/>
              </a:buClr>
              <a:buSzPts val="2199"/>
              <a:buFont typeface="Arial"/>
              <a:buNone/>
            </a:pPr>
            <a:r>
              <a:rPr b="1" i="0" lang="en" sz="2199" u="none" cap="none" strike="noStrike">
                <a:solidFill>
                  <a:schemeClr val="accent1"/>
                </a:solidFill>
                <a:latin typeface="Tahoma"/>
                <a:ea typeface="Tahoma"/>
                <a:cs typeface="Tahoma"/>
                <a:sym typeface="Tahoma"/>
              </a:rPr>
              <a:t>2nd &amp; 3rd Grade</a:t>
            </a:r>
            <a:endParaRPr b="0" i="0" sz="1400" u="none" cap="none" strike="noStrike">
              <a:solidFill>
                <a:schemeClr val="accent1"/>
              </a:solidFill>
              <a:latin typeface="Arial"/>
              <a:ea typeface="Arial"/>
              <a:cs typeface="Arial"/>
              <a:sym typeface="Arial"/>
            </a:endParaRPr>
          </a:p>
        </p:txBody>
      </p:sp>
      <p:sp>
        <p:nvSpPr>
          <p:cNvPr id="422" name="Google Shape;422;p18"/>
          <p:cNvSpPr txBox="1"/>
          <p:nvPr/>
        </p:nvSpPr>
        <p:spPr>
          <a:xfrm>
            <a:off x="6272375" y="1487950"/>
            <a:ext cx="3005700" cy="1428900"/>
          </a:xfrm>
          <a:prstGeom prst="rect">
            <a:avLst/>
          </a:prstGeom>
          <a:noFill/>
          <a:ln>
            <a:noFill/>
          </a:ln>
        </p:spPr>
        <p:txBody>
          <a:bodyPr anchorCtr="0" anchor="t" bIns="59950" lIns="119900" spcFirstLastPara="1" rIns="119900" wrap="square" tIns="5995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1"/>
                </a:solidFill>
                <a:latin typeface="Tahoma"/>
                <a:ea typeface="Tahoma"/>
                <a:cs typeface="Tahoma"/>
                <a:sym typeface="Tahoma"/>
              </a:rPr>
              <a:t>Vocabulary</a:t>
            </a:r>
            <a:br>
              <a:rPr b="0" i="0" lang="en" sz="1600" u="none" cap="none" strike="noStrike">
                <a:solidFill>
                  <a:schemeClr val="accent1"/>
                </a:solidFill>
                <a:latin typeface="Tahoma"/>
                <a:ea typeface="Tahoma"/>
                <a:cs typeface="Tahoma"/>
                <a:sym typeface="Tahoma"/>
              </a:rPr>
            </a:br>
            <a:r>
              <a:rPr b="0" i="0" lang="en" sz="1600" u="none" cap="none" strike="noStrike">
                <a:solidFill>
                  <a:schemeClr val="accent1"/>
                </a:solidFill>
                <a:latin typeface="Tahoma"/>
                <a:ea typeface="Tahoma"/>
                <a:cs typeface="Tahoma"/>
                <a:sym typeface="Tahoma"/>
              </a:rPr>
              <a:t>Comprehension</a:t>
            </a:r>
            <a:br>
              <a:rPr b="0" i="0" lang="en" sz="1600" u="none" cap="none" strike="noStrike">
                <a:solidFill>
                  <a:schemeClr val="accent1"/>
                </a:solidFill>
                <a:latin typeface="Tahoma"/>
                <a:ea typeface="Tahoma"/>
                <a:cs typeface="Tahoma"/>
                <a:sym typeface="Tahoma"/>
              </a:rPr>
            </a:br>
            <a:r>
              <a:rPr b="0" i="0" lang="en" sz="1600" u="none" cap="none" strike="noStrike">
                <a:solidFill>
                  <a:schemeClr val="accent1"/>
                </a:solidFill>
                <a:latin typeface="Tahoma"/>
                <a:ea typeface="Tahoma"/>
                <a:cs typeface="Tahoma"/>
                <a:sym typeface="Tahoma"/>
              </a:rPr>
              <a:t>Spelling</a:t>
            </a:r>
            <a:br>
              <a:rPr b="0" i="0" lang="en" sz="1600" u="none" cap="none" strike="noStrike">
                <a:solidFill>
                  <a:schemeClr val="accent1"/>
                </a:solidFill>
                <a:latin typeface="Tahoma"/>
                <a:ea typeface="Tahoma"/>
                <a:cs typeface="Tahoma"/>
                <a:sym typeface="Tahoma"/>
              </a:rPr>
            </a:br>
            <a:r>
              <a:rPr b="0" i="0" lang="en" sz="1600" u="none" cap="none" strike="noStrike">
                <a:solidFill>
                  <a:schemeClr val="accent1"/>
                </a:solidFill>
                <a:latin typeface="Tahoma"/>
                <a:ea typeface="Tahoma"/>
                <a:cs typeface="Tahoma"/>
                <a:sym typeface="Tahoma"/>
              </a:rPr>
              <a:t>Connected Text Fluency</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Tahoma"/>
                <a:ea typeface="Tahoma"/>
                <a:cs typeface="Tahoma"/>
                <a:sym typeface="Tahoma"/>
              </a:rPr>
              <a:t>(Maze/Cloze Passage)</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19"/>
          <p:cNvSpPr txBox="1"/>
          <p:nvPr>
            <p:ph idx="4294967295"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Roboto Slab"/>
                <a:ea typeface="Roboto Slab"/>
                <a:cs typeface="Roboto Slab"/>
                <a:sym typeface="Roboto Slab"/>
              </a:rPr>
              <a:t>Proficiency Scores</a:t>
            </a:r>
            <a:endParaRPr b="1">
              <a:latin typeface="Roboto Slab"/>
              <a:ea typeface="Roboto Slab"/>
              <a:cs typeface="Roboto Slab"/>
              <a:sym typeface="Roboto Slab"/>
            </a:endParaRPr>
          </a:p>
        </p:txBody>
      </p:sp>
      <p:sp>
        <p:nvSpPr>
          <p:cNvPr id="428" name="Google Shape;428;p19"/>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9" name="Google Shape;429;p19"/>
          <p:cNvPicPr preferRelativeResize="0"/>
          <p:nvPr/>
        </p:nvPicPr>
        <p:blipFill>
          <a:blip r:embed="rId3">
            <a:alphaModFix/>
          </a:blip>
          <a:stretch>
            <a:fillRect/>
          </a:stretch>
        </p:blipFill>
        <p:spPr>
          <a:xfrm>
            <a:off x="1514475" y="1231726"/>
            <a:ext cx="6115050" cy="2962275"/>
          </a:xfrm>
          <a:prstGeom prst="rect">
            <a:avLst/>
          </a:prstGeom>
          <a:noFill/>
          <a:ln>
            <a:noFill/>
          </a:ln>
        </p:spPr>
      </p:pic>
      <p:sp>
        <p:nvSpPr>
          <p:cNvPr id="430" name="Google Shape;430;p19"/>
          <p:cNvSpPr txBox="1"/>
          <p:nvPr/>
        </p:nvSpPr>
        <p:spPr>
          <a:xfrm>
            <a:off x="2286075" y="418075"/>
            <a:ext cx="5007900" cy="7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5"/>
                </a:solidFill>
                <a:latin typeface="Raleway"/>
                <a:ea typeface="Raleway"/>
                <a:cs typeface="Raleway"/>
                <a:sym typeface="Raleway"/>
              </a:rPr>
              <a:t>Proficiency scores by grade level </a:t>
            </a:r>
            <a:endParaRPr b="1" sz="2400">
              <a:solidFill>
                <a:schemeClr val="accent5"/>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20"/>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Read to Achieve Law</a:t>
            </a:r>
            <a:endParaRPr/>
          </a:p>
        </p:txBody>
      </p:sp>
      <p:sp>
        <p:nvSpPr>
          <p:cNvPr id="436" name="Google Shape;436;p20"/>
          <p:cNvSpPr txBox="1"/>
          <p:nvPr>
            <p:ph idx="1" type="body"/>
          </p:nvPr>
        </p:nvSpPr>
        <p:spPr>
          <a:xfrm>
            <a:off x="2998175" y="811675"/>
            <a:ext cx="5292300" cy="3267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accent5"/>
                </a:solidFill>
                <a:latin typeface="Raleway"/>
                <a:ea typeface="Raleway"/>
                <a:cs typeface="Raleway"/>
                <a:sym typeface="Raleway"/>
              </a:rPr>
              <a:t>“Read to Achieve requires LEAs to conduct periodic reading diagnostic assessments to measure student literacy skills.  Neither federal law, the Read to Achieve legislation, or State Board of Education policy allows parents to “opt-out” of statewide reading assessments.  Parents who have concerns with the technology used in the Istation assessment may request an approved alternative assessment from the LEA.” </a:t>
            </a:r>
            <a:endParaRPr>
              <a:solidFill>
                <a:schemeClr val="accent5"/>
              </a:solidFill>
            </a:endParaRPr>
          </a:p>
        </p:txBody>
      </p:sp>
      <p:sp>
        <p:nvSpPr>
          <p:cNvPr id="437" name="Google Shape;437;p2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2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443" name="Google Shape;443;p21"/>
          <p:cNvPicPr preferRelativeResize="0"/>
          <p:nvPr/>
        </p:nvPicPr>
        <p:blipFill>
          <a:blip r:embed="rId3">
            <a:alphaModFix/>
          </a:blip>
          <a:stretch>
            <a:fillRect/>
          </a:stretch>
        </p:blipFill>
        <p:spPr>
          <a:xfrm>
            <a:off x="781050" y="269025"/>
            <a:ext cx="7581900" cy="4229100"/>
          </a:xfrm>
          <a:prstGeom prst="rect">
            <a:avLst/>
          </a:prstGeom>
          <a:noFill/>
          <a:ln>
            <a:noFill/>
          </a:ln>
        </p:spPr>
      </p:pic>
      <p:sp>
        <p:nvSpPr>
          <p:cNvPr id="444" name="Google Shape;444;p21"/>
          <p:cNvSpPr txBox="1"/>
          <p:nvPr/>
        </p:nvSpPr>
        <p:spPr>
          <a:xfrm>
            <a:off x="188450" y="4313200"/>
            <a:ext cx="8687400" cy="737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5"/>
                </a:solidFill>
                <a:latin typeface="Chelsea Market"/>
                <a:ea typeface="Chelsea Market"/>
                <a:cs typeface="Chelsea Market"/>
                <a:sym typeface="Chelsea Market"/>
              </a:rPr>
              <a:t>A child must have a proficiency score in the 70th percentile or greater</a:t>
            </a:r>
            <a:endParaRPr b="1" sz="2400">
              <a:solidFill>
                <a:schemeClr val="accent5"/>
              </a:solidFill>
              <a:latin typeface="Chelsea Market"/>
              <a:ea typeface="Chelsea Market"/>
              <a:cs typeface="Chelsea Market"/>
              <a:sym typeface="Chelsea Marke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22"/>
          <p:cNvSpPr txBox="1"/>
          <p:nvPr>
            <p:ph type="ctrTitle"/>
          </p:nvPr>
        </p:nvSpPr>
        <p:spPr>
          <a:xfrm>
            <a:off x="2886100" y="1888150"/>
            <a:ext cx="33717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Parent Portal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2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5" name="Google Shape;455;p23"/>
          <p:cNvPicPr preferRelativeResize="0"/>
          <p:nvPr/>
        </p:nvPicPr>
        <p:blipFill>
          <a:blip r:embed="rId3">
            <a:alphaModFix/>
          </a:blip>
          <a:stretch>
            <a:fillRect/>
          </a:stretch>
        </p:blipFill>
        <p:spPr>
          <a:xfrm>
            <a:off x="1257300" y="371475"/>
            <a:ext cx="6629400" cy="440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